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5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2C1"/>
    <a:srgbClr val="7E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ED563-253E-4EDC-97E5-6DC6DE3E2086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D285E-C638-4338-986B-8A39676FE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37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každé ze škol byli akcentovány jiné okruhy činností školních asistentů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D285E-C638-4338-986B-8A39676FE47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85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Doučování, příprava hraní her, doučování, návštěva knihovny a jiných institucí, tvorba sebepoznávacího deníčku, aktivity pro podporu osobnostně sociálních dovedností, školní akce (vysazování stromu republiky apod.), čtení knih, procvičování učiva u interaktivní tabule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D285E-C638-4338-986B-8A39676FE47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63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3FEDA-5F08-421F-AD26-76983220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F67A2C-3644-466B-9561-0840E31A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A1D8A1-1707-45C9-AF54-D9CED96F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532B1B-D782-433D-B692-EDEF37EC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B82A27-6F8A-47F9-A9C4-C11A6AB1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37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CCFC6-FBEC-47DF-9211-89B62D40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43AF8D-52FC-4AAB-B567-76CCB9A3F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7D9891-A57C-4CAA-B121-39671C3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131BA1-7611-41E7-B5BF-FE8E3698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50A8A7-B80B-4A12-A395-97E19ADD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09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EBF9C2-1745-45A2-B430-65104C003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91C788-D900-4D5F-80C6-F4062DB0C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798679-D6F9-402A-BDDD-3409E8E8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6FC590-CF38-4778-9355-FF173BF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1A021D-4778-4CCB-8DCF-0132B327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5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9926C-2755-4BE8-B1D8-20CC4A2D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73BD6-6D7C-4F7C-B4B6-3A031E8A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C56F33-9C87-4B9B-A95D-49D5C284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3B801-1334-4FA1-9D56-C7AA697C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2C0164-585F-4B03-A794-31168418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2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8C7A5-3972-4F18-BCCD-1B59A702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D2F50B-33C9-460D-BB1B-B75FECC1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81F24C-D860-4B39-B38E-90C24733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432C5F-DE92-436C-908C-2EE71502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7FA70D-6710-49D2-B2BD-67F6AE12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3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4D125-5870-4609-BB55-7AD26D9B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4789B8-9A63-4E77-A0CC-2C773AFE8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AE8C74-7884-48DE-B618-E48B49742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D738B8-B309-422A-9543-721A9F51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CF2ED1-3884-41DE-9D7E-BCC57653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AD782A-D548-430C-AB37-D6F33B8F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88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D9E73-0AC5-4FB9-9715-62C6476C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8F6161-B752-4E5E-BDCD-D1FAD634C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E3D4DAF-B308-4D2A-904A-494BF272E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BA3BFFA-455B-4EF5-8EF8-3BA7A95CB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2140A5-0DD4-448F-B393-7A61A9CBA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15D785-19F9-495B-BFD2-700D0284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3C3B57F-296D-46AE-A409-1DF8184C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F85ABA-6B52-457F-A4A7-AAD9DB18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3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89213-985B-46AB-90EF-F868636B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EBF1EC-1A52-49C3-9EE0-675B886F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6EC663-D0C9-4A14-980A-9F9903F9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17B741-E882-47EF-AE2C-03660480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93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06AA33E-015F-4687-886C-99476995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D2360B-2195-4631-B773-9A635EDB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D379CF-20E7-4471-9BF4-1C21696E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0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FFE0A-EEA8-46A5-86F1-64EE3253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C3074A-E1C0-4D58-BDB8-B8A09D02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7B3FC58-ACF1-46AA-AAAB-CF585C820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024447-2DB0-4410-AA98-8FCD02C8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AAD848-BEE1-41E3-B314-4EF4E9DD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B98E97-3D60-4CDD-9F91-87141BE7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57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D3EFA-F769-4805-B8AA-8E9A33E4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B32828-970D-49BB-B623-E42AB27FB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9E9EC8A-5316-4A03-9F77-3910C9F14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42BCFA-63CA-4B66-AA3A-773C9CC1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5B7803-2232-45B9-BCE4-C369510F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ECE9AA-5C3A-40E9-9564-065C537B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61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DF8625-C441-4B3A-957B-095011BB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93A15E-E491-4517-BF81-3875AA14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D394F8-5ED0-4F74-9EBE-793224C53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E5A0-ED57-49A9-9CBE-231F405192FD}" type="datetimeFigureOut">
              <a:rPr lang="cs-CZ" smtClean="0"/>
              <a:t>17.05.2019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AAFA22-5F5C-480C-BC51-F102FD87D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C9542-E0CF-41DF-BD1F-06BA37690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3134-4B92-4AE4-BB10-9447834C9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5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029D2-7835-45BA-B579-F592E0A8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5400">
                <a:solidFill>
                  <a:schemeClr val="tx1">
                    <a:lumMod val="85000"/>
                    <a:lumOff val="15000"/>
                  </a:schemeClr>
                </a:solidFill>
              </a:rPr>
              <a:t>Dobrá praxe školních asistentů z projektu Šance na úspěch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F5EE6C-0C4D-4510-87CD-65520B5A7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1573160"/>
            <a:ext cx="2707937" cy="2903589"/>
          </a:xfrm>
        </p:spPr>
        <p:txBody>
          <a:bodyPr anchor="ctr">
            <a:normAutofit/>
          </a:bodyPr>
          <a:lstStyle/>
          <a:p>
            <a:pPr algn="r"/>
            <a:r>
              <a:rPr lang="cs-CZ" dirty="0">
                <a:solidFill>
                  <a:srgbClr val="46C2C1"/>
                </a:solidFill>
              </a:rPr>
              <a:t>Lenka Felcmanová, </a:t>
            </a:r>
          </a:p>
          <a:p>
            <a:pPr algn="r"/>
            <a:r>
              <a:rPr lang="cs-CZ" dirty="0">
                <a:solidFill>
                  <a:srgbClr val="46C2C1"/>
                </a:solidFill>
              </a:rPr>
              <a:t>Česká odborná společnost pro inkluzivní vzdělávání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38B415-B9F2-4069-B485-313023C82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68" y="3546473"/>
            <a:ext cx="1890006" cy="19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D550B-AFBB-48A7-88AA-D10C5874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46C2C1"/>
                </a:solidFill>
              </a:rPr>
              <a:t>Reflexe asistentek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9C5A6-198A-4A0C-AA1D-22BD0A0F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Děti co máme v odpoledních klubech většinou touží po pochvale, když se jim něco podaří</a:t>
            </a:r>
            <a:r>
              <a:rPr lang="cs-CZ" dirty="0"/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Máme ve třídě chlapce, který je problémový a moc se nesnaží, nejde mu čtení a psaní. Když se ale k němu posadím a začneme číst spolu, tak ho hned po první přečtené slabice pochválím a rázem mu jde čtení o něco lépe a začne se snažit. Dělá mi to obrovskou radost. Tento chlapec potřebuje pochválit za dobře odvedenou práci, a to já i paní učitelka děláme, ale v rodině tomu nejspíše tak není.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23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D801D-4CF1-42EA-A42F-5443B7B0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46C2C1"/>
                </a:solidFill>
              </a:rPr>
              <a:t>Reflexe</a:t>
            </a:r>
            <a:r>
              <a:rPr lang="cs-CZ" b="1" dirty="0">
                <a:solidFill>
                  <a:srgbClr val="46C2C1"/>
                </a:solidFill>
              </a:rPr>
              <a:t> </a:t>
            </a:r>
            <a:r>
              <a:rPr lang="cs-CZ" sz="3600" b="1" dirty="0">
                <a:solidFill>
                  <a:srgbClr val="46C2C1"/>
                </a:solidFill>
              </a:rPr>
              <a:t>asistentek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6F3004-B8FF-4EE1-94B7-694425DF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Sourozenci byli za své chování často trestáni stáním o přestávce v koutě. Učitelé je také se mnou, když zlobili, posílali z výuky ven na chodu. Oni se pak svěřovali, že to rozčilují učitele schválně, aby  se mnou mohli být o samotě. Velmi stáli o pozornost a říkali si o ní všemožnými způsoby.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„Podle mého názoru má pozice asistenta negativum v tom, že pro žáky jste na stejné pozici jako pedagog. Ale bez pedagogického vzdělání. Žáci očekávají stoprocentní znalosti daného předmětu. Je dobré domluvit se s danými pedagogy např. na týdenním plánu a být tak připravena na látku, která se bude probírat. Není mi příjemná situace, kdy se musím sama radit s pedagogem.“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9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48AE3-E8B0-4519-A9D7-F69914E0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cs-CZ" sz="4000" b="1" dirty="0">
                <a:solidFill>
                  <a:srgbClr val="46C2C1"/>
                </a:solidFill>
              </a:rPr>
            </a:br>
            <a:r>
              <a:rPr lang="cs-CZ" sz="4000" b="1" dirty="0"/>
              <a:t>Děkuji školním asistentkám za jejich obětavou práci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2BCACB-8C6C-4A11-9CF6-C9AB543C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Děkuji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C4B095-49C8-4CFD-90B6-7B27FDCBD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59" y="2113936"/>
            <a:ext cx="5385712" cy="45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12D36-9CE6-4099-B080-F95BB39D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100" dirty="0">
                <a:solidFill>
                  <a:srgbClr val="46C2C1"/>
                </a:solidFill>
              </a:rPr>
              <a:t>Projekt Šance na úspěch: systematická podpora žáků se sociálním znevýhodněním ve vzdělání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7833EB-D20B-4A28-A54A-59D70421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/>
              <a:t>Projekt realizovaný Novou školou, o. p. s. ve spolupráci s ČOSIV, ZŠ Jaroměř Josefov, ZŠ Kutná Hora, ZŠ Pernink, ZŠ Rokycany, ZŠ Zlonice</a:t>
            </a:r>
          </a:p>
          <a:p>
            <a:pPr>
              <a:buFontTx/>
              <a:buChar char="-"/>
            </a:pPr>
            <a:r>
              <a:rPr lang="cs-CZ" sz="2000"/>
              <a:t>Školní asistenti </a:t>
            </a:r>
          </a:p>
          <a:p>
            <a:pPr>
              <a:buFontTx/>
              <a:buChar char="-"/>
            </a:pPr>
            <a:r>
              <a:rPr lang="cs-CZ" sz="2000"/>
              <a:t>Speciální pedagogové</a:t>
            </a:r>
          </a:p>
          <a:p>
            <a:pPr>
              <a:buFontTx/>
              <a:buChar char="-"/>
            </a:pPr>
            <a:r>
              <a:rPr lang="cs-CZ" sz="2000"/>
              <a:t>Koordinátoři inkluze</a:t>
            </a:r>
          </a:p>
          <a:p>
            <a:pPr>
              <a:buFontTx/>
              <a:buChar char="-"/>
            </a:pPr>
            <a:r>
              <a:rPr lang="cs-CZ" sz="2000"/>
              <a:t>Školní kluby </a:t>
            </a:r>
          </a:p>
          <a:p>
            <a:pPr>
              <a:buFontTx/>
              <a:buChar char="-"/>
            </a:pPr>
            <a:r>
              <a:rPr lang="cs-CZ" sz="2000"/>
              <a:t>Další vzdělávání pedagogických pracovníků</a:t>
            </a:r>
          </a:p>
          <a:p>
            <a:pPr>
              <a:buFontTx/>
              <a:buChar char="-"/>
            </a:pPr>
            <a:r>
              <a:rPr lang="cs-CZ" sz="2000"/>
              <a:t>Mentoring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00276B-E6E7-4FD5-A32A-A49023D54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" r="1" b="265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F5EB2-0540-4CDB-8951-43F3511B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6C2C1"/>
                </a:solidFill>
              </a:rPr>
              <a:t>Činnosti školních asistentů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AE89B39-2782-402C-AF80-B97C0582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Široké spektrum aktivit</a:t>
            </a:r>
          </a:p>
          <a:p>
            <a:pPr marL="0" indent="0">
              <a:buNone/>
            </a:pPr>
            <a:r>
              <a:rPr lang="cs-CZ" sz="2000" dirty="0"/>
              <a:t>V každé ze škol akcentovaná jiná činnost</a:t>
            </a:r>
          </a:p>
          <a:p>
            <a:pPr>
              <a:buFontTx/>
              <a:buChar char="-"/>
            </a:pPr>
            <a:r>
              <a:rPr lang="cs-CZ" sz="2000" dirty="0"/>
              <a:t>Podpora ve školních klubech</a:t>
            </a:r>
          </a:p>
          <a:p>
            <a:pPr>
              <a:buFontTx/>
              <a:buChar char="-"/>
            </a:pPr>
            <a:r>
              <a:rPr lang="cs-CZ" sz="2000" dirty="0"/>
              <a:t>Doučování (ve škole, družině, v domácím prostředí žáků)</a:t>
            </a:r>
          </a:p>
          <a:p>
            <a:pPr>
              <a:buFontTx/>
              <a:buChar char="-"/>
            </a:pPr>
            <a:r>
              <a:rPr lang="cs-CZ" sz="2000" dirty="0"/>
              <a:t>Podpora ve výuce</a:t>
            </a:r>
          </a:p>
          <a:p>
            <a:pPr>
              <a:buFontTx/>
              <a:buChar char="-"/>
            </a:pPr>
            <a:r>
              <a:rPr lang="cs-CZ" sz="2000" dirty="0"/>
              <a:t>Spolupráce s rodinou </a:t>
            </a:r>
          </a:p>
          <a:p>
            <a:pPr>
              <a:buFontTx/>
              <a:buChar char="-"/>
            </a:pPr>
            <a:r>
              <a:rPr lang="cs-CZ" sz="2000" dirty="0"/>
              <a:t>Letní aktivity pro děti</a:t>
            </a:r>
          </a:p>
          <a:p>
            <a:pPr>
              <a:buFontTx/>
              <a:buChar char="-"/>
            </a:pPr>
            <a:r>
              <a:rPr lang="cs-CZ" sz="2000" dirty="0"/>
              <a:t>Pomoc s administrativou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DB4EDD47-BFBE-4C81-A60E-1292EE6F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0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F1D89-E187-4C2B-AAD1-F583C46E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963877"/>
            <a:ext cx="3781956" cy="4930246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>
                <a:solidFill>
                  <a:srgbClr val="46C2C1"/>
                </a:solidFill>
              </a:rPr>
              <a:t>Spolupráce s rodinou a podpora dětí v domácím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65C0D2-964B-4789-871D-67AE873F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Školní asistent – prostředník mezi školou a rodinou</a:t>
            </a:r>
          </a:p>
          <a:p>
            <a:pPr marL="0" indent="0">
              <a:buNone/>
            </a:pPr>
            <a:r>
              <a:rPr lang="cs-CZ" sz="2400" dirty="0"/>
              <a:t>Osobní zvaní rodičů k jednání ve škole (prospěch, absence, chování žáků)</a:t>
            </a:r>
          </a:p>
          <a:p>
            <a:pPr marL="0" indent="0">
              <a:buNone/>
            </a:pPr>
            <a:r>
              <a:rPr lang="cs-CZ" sz="2400" dirty="0"/>
              <a:t>Návštěva rodičů s dokumenty ke vzdělávání žáků, získávání souhlasů a podpisů (např. IVP, žádost o vyšetření v PPP/SPC)</a:t>
            </a:r>
          </a:p>
          <a:p>
            <a:pPr marL="0" indent="0">
              <a:buNone/>
            </a:pPr>
            <a:r>
              <a:rPr lang="cs-CZ" sz="2400" dirty="0"/>
              <a:t>Telefonická komunikace s rodiči v případě nepřítomnosti, zjišťování jejích důvodů</a:t>
            </a:r>
          </a:p>
          <a:p>
            <a:pPr marL="0" indent="0">
              <a:buNone/>
            </a:pPr>
            <a:r>
              <a:rPr lang="cs-CZ" sz="2400" dirty="0"/>
              <a:t>Přítomnost na jednání učitele s rodiči z důvodů absencí, nedoplňování učiva</a:t>
            </a:r>
          </a:p>
          <a:p>
            <a:pPr marL="0" indent="0">
              <a:buNone/>
            </a:pPr>
            <a:r>
              <a:rPr lang="cs-CZ" sz="2400" dirty="0"/>
              <a:t>Podpora rodiny při hledání řešení situace spojené s nevyhovujícími podmínkami pro dítě</a:t>
            </a:r>
          </a:p>
          <a:p>
            <a:pPr marL="0" indent="0">
              <a:buNone/>
            </a:pPr>
            <a:r>
              <a:rPr lang="cs-CZ" sz="2400" dirty="0"/>
              <a:t>Doučování v rodinách, realizace domácích úkolů a doučování při absenci žáka ve škole</a:t>
            </a:r>
          </a:p>
        </p:txBody>
      </p:sp>
    </p:spTree>
    <p:extLst>
      <p:ext uri="{BB962C8B-B14F-4D97-AF65-F5344CB8AC3E}">
        <p14:creationId xmlns:p14="http://schemas.microsoft.com/office/powerpoint/2010/main" val="168189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7E6A2-6FC5-4209-B0FF-DE983962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46C2C1"/>
                </a:solidFill>
              </a:rPr>
              <a:t>Podpora dětí v odpoledních školních klubech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BF45ED-034E-435C-B97D-528912A3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Zvlášť pro první a druhý stupeň</a:t>
            </a:r>
          </a:p>
          <a:p>
            <a:pPr marL="0" indent="0">
              <a:buNone/>
            </a:pPr>
            <a:r>
              <a:rPr lang="cs-CZ" sz="2000" dirty="0"/>
              <a:t>Podpora přípravy na školu, vypracování domácích úkolů, doučování, podpora žáků po delších absencích (úzká spolupráce s učiteli žáků)</a:t>
            </a:r>
          </a:p>
          <a:p>
            <a:pPr marL="0" indent="0">
              <a:buNone/>
            </a:pPr>
            <a:r>
              <a:rPr lang="cs-CZ" sz="2000" dirty="0"/>
              <a:t>Příprava a realizace zájmových a sportovních aktivit</a:t>
            </a:r>
          </a:p>
          <a:p>
            <a:pPr marL="0" indent="0">
              <a:buNone/>
            </a:pPr>
            <a:r>
              <a:rPr lang="cs-CZ" sz="2000" dirty="0"/>
              <a:t>Příprava aktivit ke zvláštním příležitostem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D7383AF-F202-430E-96DF-F5830B9BA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6507" b="2"/>
          <a:stretch/>
        </p:blipFill>
        <p:spPr>
          <a:xfrm>
            <a:off x="8972" y="-1"/>
            <a:ext cx="2450592" cy="21830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F21956-9E43-496B-9F3F-2564DCAD89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r="8284" b="2"/>
          <a:stretch/>
        </p:blipFill>
        <p:spPr>
          <a:xfrm>
            <a:off x="2548377" y="1"/>
            <a:ext cx="2450592" cy="21830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998437-73D1-4A3B-832F-92CDA0AF1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3" b="-5"/>
          <a:stretch/>
        </p:blipFill>
        <p:spPr>
          <a:xfrm>
            <a:off x="5087782" y="1"/>
            <a:ext cx="2450592" cy="21830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15F57F-D476-4973-B8C8-490905C2E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0" r="-1" b="29978"/>
          <a:stretch/>
        </p:blipFill>
        <p:spPr>
          <a:xfrm>
            <a:off x="3716" y="2274490"/>
            <a:ext cx="3724237" cy="224603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31442AB6-B658-442D-AF59-08237330B6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8" r="3" b="6091"/>
          <a:stretch/>
        </p:blipFill>
        <p:spPr>
          <a:xfrm>
            <a:off x="20" y="4607391"/>
            <a:ext cx="3717873" cy="225060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FE400DE-0351-406F-B68C-9BCC1533D9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r="20068" b="-2"/>
          <a:stretch/>
        </p:blipFill>
        <p:spPr>
          <a:xfrm>
            <a:off x="3813047" y="2274491"/>
            <a:ext cx="3717894" cy="45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50674-762C-4F5C-AE95-2D202DAE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46C2C1"/>
                </a:solidFill>
              </a:rPr>
              <a:t>Letní aktivity pro žáky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748878-9C04-485C-960A-2D113F9A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789472"/>
            <a:ext cx="6204984" cy="395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Organizace příměstských táborů</a:t>
            </a:r>
          </a:p>
          <a:p>
            <a:pPr marL="0" indent="0">
              <a:buNone/>
            </a:pPr>
            <a:r>
              <a:rPr lang="cs-CZ" sz="2000" dirty="0"/>
              <a:t>Organizace výletů </a:t>
            </a:r>
          </a:p>
          <a:p>
            <a:pPr marL="0" indent="0">
              <a:buNone/>
            </a:pPr>
            <a:r>
              <a:rPr lang="cs-CZ" sz="2000" dirty="0"/>
              <a:t>Doučování a příprava na školu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46A7D1-0B83-4171-831A-C763CE4EC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9" b="18169"/>
          <a:stretch/>
        </p:blipFill>
        <p:spPr>
          <a:xfrm>
            <a:off x="5059051" y="3124577"/>
            <a:ext cx="7016611" cy="32338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236A88A-C937-47BF-9008-6619E5ED9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" y="3117660"/>
            <a:ext cx="5740849" cy="32338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BD810D-031C-464C-AC50-9162F5FDB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87" y="69141"/>
            <a:ext cx="4136571" cy="3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53ED9-203F-49BB-9907-7B700FD7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46C2C1"/>
                </a:solidFill>
              </a:rPr>
              <a:t>Reflexe </a:t>
            </a:r>
            <a:r>
              <a:rPr lang="cs-CZ" b="1" dirty="0" err="1">
                <a:solidFill>
                  <a:srgbClr val="46C2C1"/>
                </a:solidFill>
              </a:rPr>
              <a:t>koordinátrek</a:t>
            </a:r>
            <a:r>
              <a:rPr lang="cs-CZ" b="1" dirty="0">
                <a:solidFill>
                  <a:srgbClr val="46C2C1"/>
                </a:solidFill>
              </a:rPr>
              <a:t> inkluze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071C9-F7E4-4FC3-BB2D-749CB4DDA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Přínos práce školních asistentek pro naší školu: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Znalost rodinného prostředí žáků se sociálním znevýhodněním – pomoc při komunikaci žáka s učitelem a usnadnění pochopení žákova, mnohdy nelehkého, rodinného zázemí.</a:t>
            </a:r>
          </a:p>
          <a:p>
            <a:pPr marL="0" indent="0">
              <a:buNone/>
            </a:pPr>
            <a:r>
              <a:rPr lang="cs-CZ" dirty="0"/>
              <a:t>Spolupráce s rodiči – denní režim žáků, osobní hygiena, správné stravování, pomůcky do školy a motivace k učení, pracovní prostředí žáků pro přípravu do školy.</a:t>
            </a:r>
          </a:p>
          <a:p>
            <a:pPr marL="0" indent="0">
              <a:buNone/>
            </a:pPr>
            <a:r>
              <a:rPr lang="cs-CZ" dirty="0"/>
              <a:t>Zprostředkování komunikace mezi učiteli a zákonnými zástupci - předávání informací rodičům, kteří se školou nespolupracují (zejména pozvánky k úředním jednáním). Vysvětlování významu pravidelné školní docházky bez častých krátkodobých absencí a důležitosti spolupráce se školou a učiteli jako jednoho ze způsobů předcházení školní neúspěšnosti.</a:t>
            </a:r>
          </a:p>
          <a:p>
            <a:pPr marL="0" indent="0">
              <a:buNone/>
            </a:pPr>
            <a:r>
              <a:rPr lang="cs-CZ" dirty="0"/>
              <a:t>Pomoc učitelům při snaze o osobní kontakt s rodiči, aby bylo možno žáky chválit, aby rodiče viděli své děti při činnosti ve volnočasových aktivitách.</a:t>
            </a:r>
          </a:p>
          <a:p>
            <a:pPr marL="0" indent="0">
              <a:buNone/>
            </a:pPr>
            <a:r>
              <a:rPr lang="cs-CZ" dirty="0"/>
              <a:t>Práce ve školních klubech – doučování žáků, příprava do školy.</a:t>
            </a:r>
          </a:p>
          <a:p>
            <a:pPr marL="0" indent="0">
              <a:buNone/>
            </a:pPr>
            <a:r>
              <a:rPr lang="cs-CZ" dirty="0"/>
              <a:t>Volnočasové aktivity s žáky v době prázdnin – nabídka smysluplného trávení volného času.</a:t>
            </a:r>
          </a:p>
          <a:p>
            <a:pPr marL="0" indent="0">
              <a:buNone/>
            </a:pPr>
            <a:r>
              <a:rPr lang="cs-CZ" dirty="0"/>
              <a:t>Asistence žákům při vyučování – příprava pomůcek, pravidla slušného chování ke spolužákům i učitelům, pomoc při plnění úkolů podle pokynů učitele.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85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554A-F679-436C-A002-CECE6379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46C2C1"/>
                </a:solidFill>
              </a:rPr>
              <a:t>Reflexe </a:t>
            </a:r>
            <a:r>
              <a:rPr lang="cs-CZ" sz="3600" b="1" dirty="0" err="1">
                <a:solidFill>
                  <a:srgbClr val="46C2C1"/>
                </a:solidFill>
              </a:rPr>
              <a:t>koordinátrek</a:t>
            </a:r>
            <a:r>
              <a:rPr lang="cs-CZ" sz="3600" b="1" dirty="0">
                <a:solidFill>
                  <a:srgbClr val="46C2C1"/>
                </a:solidFill>
              </a:rPr>
              <a:t> inkluze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95B805-CC46-47CF-953A-F879CC95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Školní asistentky se v naší škole osvědčily zejména:</a:t>
            </a:r>
          </a:p>
          <a:p>
            <a:pPr marL="0" lvl="0" indent="0">
              <a:buNone/>
            </a:pPr>
            <a:r>
              <a:rPr lang="cs-CZ" dirty="0"/>
              <a:t>- při zprostředkovávání komunikace mezi rodinou a školou, hlavně u dětí ze sociálně znevýhodněného prostředí;</a:t>
            </a:r>
          </a:p>
          <a:p>
            <a:pPr marL="0" lvl="0" indent="0">
              <a:buNone/>
            </a:pPr>
            <a:r>
              <a:rPr lang="cs-CZ" dirty="0"/>
              <a:t>- v pomoci a podpoře pedagogům, a to jak v administrativních a organizačních činnostech, tak i ve vyučovacím procesu či v mimoškolních aktivitách;</a:t>
            </a:r>
          </a:p>
          <a:p>
            <a:pPr marL="0" lvl="0" indent="0">
              <a:buNone/>
            </a:pPr>
            <a:r>
              <a:rPr lang="cs-CZ" dirty="0"/>
              <a:t>- v zajišťování volnočasových aktivit spojených s doučováním žáků.</a:t>
            </a:r>
          </a:p>
          <a:p>
            <a:pPr marL="0" indent="0">
              <a:buNone/>
            </a:pPr>
            <a:r>
              <a:rPr lang="cs-CZ" dirty="0"/>
              <a:t>Nutno dodat, že školní asistentky svou práci plnily po celou dobu velmi zodpovědně a do všech činností se aktivně zapojovaly. Pro naši školu jsou ŠA velkým přínosem, takže po ukončení projektu Šance na úspěch budeme chtít pozici školního asistenta v naší škole zachovat </a:t>
            </a:r>
          </a:p>
        </p:txBody>
      </p:sp>
    </p:spTree>
    <p:extLst>
      <p:ext uri="{BB962C8B-B14F-4D97-AF65-F5344CB8AC3E}">
        <p14:creationId xmlns:p14="http://schemas.microsoft.com/office/powerpoint/2010/main" val="13067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28E81-1947-43D9-8CFF-0446552C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90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46C2C1"/>
                </a:solidFill>
              </a:rPr>
              <a:t>Reflexe asistentek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DDCF32-E1A5-473B-858C-0CC71F7E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032"/>
            <a:ext cx="10515600" cy="57813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/>
              <a:t>„Někdy je to opravdu těžké, rodiče se do školy nedostaví, ale dítě do školy přijde bohužel jen na pár dní a pak znovu nic. Je smutné, když vidíte, jak rodiče nejeví zájem o vzdělání svého dítěte, ale my to nevzdáváme a do rodiny se opět vracíme.“</a:t>
            </a:r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en-US" i="1" dirty="0"/>
              <a:t>Ne </a:t>
            </a:r>
            <a:r>
              <a:rPr lang="en-US" i="1" dirty="0" err="1"/>
              <a:t>každý</a:t>
            </a:r>
            <a:r>
              <a:rPr lang="en-US" i="1" dirty="0"/>
              <a:t> </a:t>
            </a:r>
            <a:r>
              <a:rPr lang="en-US" i="1" dirty="0" err="1"/>
              <a:t>rodič</a:t>
            </a:r>
            <a:r>
              <a:rPr lang="en-US" i="1" dirty="0"/>
              <a:t> je </a:t>
            </a:r>
            <a:r>
              <a:rPr lang="en-US" i="1" dirty="0" err="1"/>
              <a:t>rád</a:t>
            </a:r>
            <a:r>
              <a:rPr lang="en-US" i="1" dirty="0"/>
              <a:t>, </a:t>
            </a:r>
            <a:r>
              <a:rPr lang="en-US" i="1" dirty="0" err="1"/>
              <a:t>když</a:t>
            </a:r>
            <a:r>
              <a:rPr lang="en-US" i="1" dirty="0"/>
              <a:t> </a:t>
            </a:r>
            <a:r>
              <a:rPr lang="en-US" i="1" dirty="0" err="1"/>
              <a:t>mne</a:t>
            </a:r>
            <a:r>
              <a:rPr lang="en-US" i="1" dirty="0"/>
              <a:t> za </a:t>
            </a:r>
            <a:r>
              <a:rPr lang="en-US" i="1" dirty="0" err="1"/>
              <a:t>ním</a:t>
            </a:r>
            <a:r>
              <a:rPr lang="en-US" i="1" dirty="0"/>
              <a:t> </a:t>
            </a:r>
            <a:r>
              <a:rPr lang="en-US" i="1" dirty="0" err="1"/>
              <a:t>pošlou</a:t>
            </a:r>
            <a:r>
              <a:rPr lang="en-US" i="1" dirty="0"/>
              <a:t>, aby se </a:t>
            </a:r>
            <a:r>
              <a:rPr lang="en-US" i="1" dirty="0" err="1"/>
              <a:t>dostavil</a:t>
            </a:r>
            <a:r>
              <a:rPr lang="en-US" i="1" dirty="0"/>
              <a:t> do </a:t>
            </a:r>
            <a:r>
              <a:rPr lang="en-US" i="1" dirty="0" err="1"/>
              <a:t>školy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aby mi </a:t>
            </a:r>
            <a:r>
              <a:rPr lang="en-US" i="1" dirty="0" err="1"/>
              <a:t>podepsal</a:t>
            </a:r>
            <a:r>
              <a:rPr lang="en-US" i="1" dirty="0"/>
              <a:t> </a:t>
            </a:r>
            <a:r>
              <a:rPr lang="en-US" i="1" dirty="0" err="1"/>
              <a:t>nějaké</a:t>
            </a:r>
            <a:r>
              <a:rPr lang="en-US" i="1" dirty="0"/>
              <a:t> </a:t>
            </a:r>
            <a:r>
              <a:rPr lang="en-US" i="1" dirty="0" err="1"/>
              <a:t>papíry</a:t>
            </a:r>
            <a:r>
              <a:rPr lang="en-US" i="1" dirty="0"/>
              <a:t>. </a:t>
            </a:r>
            <a:r>
              <a:rPr lang="en-US" i="1" dirty="0" err="1"/>
              <a:t>Snažím</a:t>
            </a:r>
            <a:r>
              <a:rPr lang="en-US" i="1" dirty="0"/>
              <a:t> se </a:t>
            </a:r>
            <a:r>
              <a:rPr lang="en-US" i="1" dirty="0" err="1"/>
              <a:t>jim</a:t>
            </a:r>
            <a:r>
              <a:rPr lang="en-US" i="1" dirty="0"/>
              <a:t> </a:t>
            </a:r>
            <a:r>
              <a:rPr lang="en-US" i="1" dirty="0" err="1"/>
              <a:t>pak</a:t>
            </a:r>
            <a:r>
              <a:rPr lang="en-US" i="1" dirty="0"/>
              <a:t> </a:t>
            </a:r>
            <a:r>
              <a:rPr lang="en-US" i="1" dirty="0" err="1"/>
              <a:t>vysvětlit</a:t>
            </a:r>
            <a:r>
              <a:rPr lang="en-US" i="1" dirty="0"/>
              <a:t>, </a:t>
            </a:r>
            <a:r>
              <a:rPr lang="en-US" i="1" dirty="0" err="1"/>
              <a:t>proč</a:t>
            </a:r>
            <a:r>
              <a:rPr lang="en-US" i="1" dirty="0"/>
              <a:t> to </a:t>
            </a:r>
            <a:r>
              <a:rPr lang="en-US" i="1" dirty="0" err="1"/>
              <a:t>tak</a:t>
            </a:r>
            <a:r>
              <a:rPr lang="en-US" i="1" dirty="0"/>
              <a:t> je a </a:t>
            </a:r>
            <a:r>
              <a:rPr lang="en-US" i="1" dirty="0" err="1"/>
              <a:t>proč</a:t>
            </a:r>
            <a:r>
              <a:rPr lang="en-US" i="1" dirty="0"/>
              <a:t> se </a:t>
            </a:r>
            <a:r>
              <a:rPr lang="en-US" i="1" dirty="0" err="1"/>
              <a:t>třídní</a:t>
            </a:r>
            <a:r>
              <a:rPr lang="en-US" i="1" dirty="0"/>
              <a:t> </a:t>
            </a:r>
            <a:r>
              <a:rPr lang="en-US" i="1" dirty="0" err="1"/>
              <a:t>učitel</a:t>
            </a:r>
            <a:r>
              <a:rPr lang="en-US" i="1" dirty="0"/>
              <a:t> </a:t>
            </a:r>
            <a:r>
              <a:rPr lang="en-US" i="1" dirty="0" err="1"/>
              <a:t>rozhodl</a:t>
            </a:r>
            <a:r>
              <a:rPr lang="en-US" i="1" dirty="0"/>
              <a:t> </a:t>
            </a:r>
            <a:r>
              <a:rPr lang="cs-CZ" i="1" dirty="0"/>
              <a:t>mě za nimi poslat.“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„Také jsem se musela hodně učit v tom jak komunikovat s rodiči. Naštěstí jsem narazila na suprovou kolegyni, která mi vše ukázala a pořádně mě zasvětila do toho jak s rodiči komunikovat. Už jsem byla ve spoustě rodin sama a zatím jsem dopadla s pozitivním výsledkem.“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„S žákem, který je dlouho doma a přijde do školy, když už jsme v učivu úplně někde jinde, je vždy těžké pracovat, dítě je rázem úplně mimo. Tady hodně pomáhám a myslím si, že se mi to daří. Snažím se co nejvíce věnovat  takovému žáku, jak při hodině, tak v klubu nebo při doučování. Není vždy lehké přesvědčit rodiče, aby své děti posílali pravidelně do školy a už vůbec ne, aby jejich děti chodily na doučování. I když je pravdou, že se mi skoro vždy podaří je přesvědčit.“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469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806</Words>
  <Application>Microsoft Office PowerPoint</Application>
  <PresentationFormat>Širokoúhlá obrazovka</PresentationFormat>
  <Paragraphs>75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Dobrá praxe školních asistentů z projektu Šance na úspěch</vt:lpstr>
      <vt:lpstr>Projekt Šance na úspěch: systematická podpora žáků se sociálním znevýhodněním ve vzdělání</vt:lpstr>
      <vt:lpstr>Činnosti školních asistentů</vt:lpstr>
      <vt:lpstr>Spolupráce s rodinou a podpora dětí v domácím prostředí</vt:lpstr>
      <vt:lpstr>Podpora dětí v odpoledních školních klubech</vt:lpstr>
      <vt:lpstr>Letní aktivity pro žáky</vt:lpstr>
      <vt:lpstr>Reflexe koordinátrek inkluze</vt:lpstr>
      <vt:lpstr>Reflexe koordinátrek inkluze</vt:lpstr>
      <vt:lpstr>Reflexe asistentek</vt:lpstr>
      <vt:lpstr>Reflexe asistentek</vt:lpstr>
      <vt:lpstr>Reflexe asistentek</vt:lpstr>
      <vt:lpstr> Děkuji školním asistentkám za jejich obětavou práci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Dobrá praxe školních asistentů z projektu Šance na úspěch</dc:title>
  <dc:creator>Lenka Felcmanová</dc:creator>
  <cp:lastModifiedBy>Lenka Felcmanová</cp:lastModifiedBy>
  <cp:revision>6</cp:revision>
  <dcterms:created xsi:type="dcterms:W3CDTF">2019-05-17T05:15:58Z</dcterms:created>
  <dcterms:modified xsi:type="dcterms:W3CDTF">2019-05-17T07:48:39Z</dcterms:modified>
</cp:coreProperties>
</file>